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6" r:id="rId2"/>
    <p:sldId id="419" r:id="rId3"/>
    <p:sldId id="428" r:id="rId4"/>
    <p:sldId id="420" r:id="rId5"/>
    <p:sldId id="476" r:id="rId6"/>
    <p:sldId id="475" r:id="rId7"/>
    <p:sldId id="404" r:id="rId8"/>
    <p:sldId id="434" r:id="rId9"/>
    <p:sldId id="445" r:id="rId10"/>
    <p:sldId id="543" r:id="rId11"/>
    <p:sldId id="401" r:id="rId12"/>
    <p:sldId id="436" r:id="rId13"/>
    <p:sldId id="429" r:id="rId14"/>
    <p:sldId id="437" r:id="rId15"/>
    <p:sldId id="545" r:id="rId16"/>
    <p:sldId id="544" r:id="rId17"/>
    <p:sldId id="411" r:id="rId18"/>
    <p:sldId id="408" r:id="rId19"/>
    <p:sldId id="414" r:id="rId20"/>
    <p:sldId id="580" r:id="rId21"/>
    <p:sldId id="310" r:id="rId22"/>
    <p:sldId id="412" r:id="rId23"/>
    <p:sldId id="413" r:id="rId24"/>
    <p:sldId id="292" r:id="rId25"/>
    <p:sldId id="415" r:id="rId26"/>
    <p:sldId id="416" r:id="rId27"/>
    <p:sldId id="417" r:id="rId28"/>
    <p:sldId id="418" r:id="rId29"/>
    <p:sldId id="546" r:id="rId30"/>
    <p:sldId id="547" r:id="rId31"/>
    <p:sldId id="355" r:id="rId32"/>
    <p:sldId id="548" r:id="rId33"/>
    <p:sldId id="421" r:id="rId34"/>
    <p:sldId id="422" r:id="rId35"/>
    <p:sldId id="432" r:id="rId36"/>
    <p:sldId id="579" r:id="rId37"/>
    <p:sldId id="581" r:id="rId38"/>
    <p:sldId id="570" r:id="rId39"/>
    <p:sldId id="582" r:id="rId40"/>
    <p:sldId id="410" r:id="rId41"/>
    <p:sldId id="551" r:id="rId42"/>
    <p:sldId id="552" r:id="rId43"/>
    <p:sldId id="553" r:id="rId44"/>
    <p:sldId id="556" r:id="rId45"/>
    <p:sldId id="583" r:id="rId46"/>
    <p:sldId id="567" r:id="rId47"/>
    <p:sldId id="572" r:id="rId48"/>
    <p:sldId id="489" r:id="rId49"/>
    <p:sldId id="486" r:id="rId50"/>
    <p:sldId id="443" r:id="rId51"/>
    <p:sldId id="431" r:id="rId52"/>
    <p:sldId id="498" r:id="rId53"/>
    <p:sldId id="392" r:id="rId54"/>
    <p:sldId id="499" r:id="rId55"/>
    <p:sldId id="430" r:id="rId56"/>
    <p:sldId id="501" r:id="rId57"/>
    <p:sldId id="483" r:id="rId58"/>
    <p:sldId id="484" r:id="rId5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80EE00-F77E-4DFF-9966-EF21C432D375}" v="6" dt="2021-09-30T12:19:29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09-30T17:15:27.110" v="51" actId="790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09-30T12:19:30.724" v="43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9:30.724" v="43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09-30T12:19:22.911" v="33" actId="1076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1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30.09.2021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variab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javascript.ru/types-intr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mozilla.org/ru/docs/Web/JavaScript/Reference/Statements/im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while-for#metki-dlya-break-continu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44594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RdOb4yR0kk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learn.javascript.ru/fetch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bank.gov.ua/ua/open-data/api-dev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aGhZQkoFbQ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allfi.biz/glossary/eng/P/progressive-taxation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axfoundation.org/publications/federal-tax-rates-and-tax-brackets/" TargetMode="External"/><Relationship Id="rId4" Type="http://schemas.openxmlformats.org/officeDocument/2006/relationships/hyperlink" Target="https://www.forbes.com/advisor/taxes/taxes-federal-income-tax-bracket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ru-RU" sz="5400" b="1" dirty="0">
                <a:solidFill>
                  <a:schemeClr val="bg1"/>
                </a:solidFill>
              </a:rPr>
              <a:t>Программирование</a:t>
            </a:r>
            <a:r>
              <a:rPr lang="uk-UA" sz="5400" b="1" dirty="0">
                <a:solidFill>
                  <a:schemeClr val="bg1"/>
                </a:solidFill>
              </a:rPr>
              <a:t> на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735C15-136F-4E76-AE52-8BA94B0D8676}"/>
              </a:ext>
            </a:extLst>
          </p:cNvPr>
          <p:cNvSpPr txBox="1"/>
          <p:nvPr/>
        </p:nvSpPr>
        <p:spPr>
          <a:xfrm>
            <a:off x="0" y="2793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Развитие </a:t>
            </a:r>
            <a:r>
              <a:rPr lang="en-US" sz="4400" b="1" dirty="0"/>
              <a:t>JavaScript</a:t>
            </a:r>
            <a:r>
              <a:rPr lang="ru-RU" sz="4400" b="1" dirty="0"/>
              <a:t>…</a:t>
            </a:r>
            <a:endParaRPr lang="uk-UA" sz="4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EFE6B9-E44C-4668-A9ED-DCAD8162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7" y="1381127"/>
            <a:ext cx="3896211" cy="4960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789140-6C72-4284-B53C-52ED488A7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871532" y="1381127"/>
            <a:ext cx="6049968" cy="496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1. </a:t>
            </a:r>
            <a:r>
              <a:rPr lang="ru-RU" sz="6600" b="1" dirty="0"/>
              <a:t>Переменные </a:t>
            </a:r>
            <a:br>
              <a:rPr lang="en-US" sz="6600" b="1" dirty="0"/>
            </a:br>
            <a:r>
              <a:rPr lang="ru-RU" sz="6600" b="1" dirty="0"/>
              <a:t>и типы данных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45811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34523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Переменные в </a:t>
            </a:r>
            <a:r>
              <a:rPr lang="en-US" sz="4400" b="1" dirty="0"/>
              <a:t>JavaScript</a:t>
            </a:r>
            <a:r>
              <a:rPr lang="ru-RU" sz="4400" b="1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81950" y="1387398"/>
            <a:ext cx="383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Переменные объявляются при помощи ключевых слов </a:t>
            </a:r>
            <a:r>
              <a:rPr lang="it-IT" sz="2400" b="1" dirty="0"/>
              <a:t>var</a:t>
            </a:r>
            <a:r>
              <a:rPr lang="it-IT" sz="2400" dirty="0"/>
              <a:t>, </a:t>
            </a:r>
            <a:r>
              <a:rPr lang="it-IT" sz="2400" b="1" dirty="0"/>
              <a:t>let</a:t>
            </a:r>
            <a:r>
              <a:rPr lang="it-IT" sz="2400" dirty="0"/>
              <a:t> </a:t>
            </a:r>
            <a:r>
              <a:rPr lang="ru-RU" sz="2400" dirty="0"/>
              <a:t>и </a:t>
            </a:r>
            <a:r>
              <a:rPr lang="it-IT" sz="2400" b="1" dirty="0"/>
              <a:t>const</a:t>
            </a:r>
            <a:r>
              <a:rPr lang="ru-RU" sz="2400" dirty="0"/>
              <a:t>.  Первые два способа отличаются областью видимости переменной которая создаётся. Третий создаёт переменную у которой нельзя заменить значения после инициализации.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21060"/>
          <a:stretch/>
        </p:blipFill>
        <p:spPr>
          <a:xfrm>
            <a:off x="0" y="1387398"/>
            <a:ext cx="7537176" cy="41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0" y="59882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hlinkClick r:id="rId3"/>
              </a:rPr>
              <a:t>https://learn.javascript.ru/variables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5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7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baseline="3000" dirty="0"/>
              <a:t>Тип</a:t>
            </a:r>
            <a:r>
              <a:rPr lang="ru-RU" sz="6000" b="1" baseline="3000" dirty="0"/>
              <a:t>ы данных в </a:t>
            </a:r>
            <a:r>
              <a:rPr lang="en-US" sz="6000" b="1" baseline="3000" dirty="0"/>
              <a:t>JavaScript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720" y="1046690"/>
            <a:ext cx="42938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Переменные могут хранить значение одного из поддерживаемых типов данных. В ходе выполнения кода может меняться как содержимое переменной так и его тип.</a:t>
            </a:r>
          </a:p>
          <a:p>
            <a:r>
              <a:rPr lang="ru-RU" sz="2400" b="1" dirty="0"/>
              <a:t>Тип влияет на то какие операции могут быть выполнены с переменной</a:t>
            </a:r>
            <a:r>
              <a:rPr lang="ru-RU" sz="2400" dirty="0"/>
              <a:t>. Тип переменной можно получить при помощи оператора/функции </a:t>
            </a:r>
            <a:r>
              <a:rPr lang="en-US" sz="2400" b="1" dirty="0" err="1"/>
              <a:t>typeof</a:t>
            </a:r>
            <a:r>
              <a:rPr lang="en-US" sz="24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18462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https://learn.javascript.ru/types-intro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324"/>
            <a:ext cx="6882488" cy="478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3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08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Преобразование типов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862355" y="1844032"/>
            <a:ext cx="917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Несмотря на наличие механизма автоматического приведения типов может возникать ситуации требующие принудительного преобразования типов (чаще всего </a:t>
            </a:r>
            <a:r>
              <a:rPr lang="en-US" sz="2800" b="1" dirty="0"/>
              <a:t>string</a:t>
            </a:r>
            <a:r>
              <a:rPr lang="en-US" sz="2800" dirty="0"/>
              <a:t> </a:t>
            </a:r>
            <a:r>
              <a:rPr lang="ru-RU" sz="2800" dirty="0"/>
              <a:t>к</a:t>
            </a:r>
            <a:r>
              <a:rPr lang="en-US" sz="2800" dirty="0"/>
              <a:t> </a:t>
            </a:r>
            <a:r>
              <a:rPr lang="en-US" sz="2800" b="1" dirty="0"/>
              <a:t>number</a:t>
            </a:r>
            <a:r>
              <a:rPr lang="ru-RU" sz="2800" dirty="0"/>
              <a:t>), для этого есть ряд возможностей. В первую очередь при помощи соответствующих функций-конструкторов </a:t>
            </a:r>
            <a:r>
              <a:rPr lang="en-US" sz="2800" b="1" dirty="0"/>
              <a:t>Number()</a:t>
            </a:r>
            <a:r>
              <a:rPr lang="en-US" sz="2800" dirty="0"/>
              <a:t>, </a:t>
            </a:r>
            <a:r>
              <a:rPr lang="en-US" sz="2800" b="1" dirty="0"/>
              <a:t>String()</a:t>
            </a:r>
            <a:r>
              <a:rPr lang="en-US" sz="2800" dirty="0"/>
              <a:t>, </a:t>
            </a:r>
            <a:r>
              <a:rPr lang="en-US" sz="2800" b="1" dirty="0"/>
              <a:t>Boolean()</a:t>
            </a:r>
            <a:r>
              <a:rPr lang="en-US" sz="2800" dirty="0"/>
              <a:t>, </a:t>
            </a:r>
            <a:r>
              <a:rPr lang="en-US" sz="2800" b="1" dirty="0" err="1"/>
              <a:t>BigInt</a:t>
            </a:r>
            <a:r>
              <a:rPr lang="en-US" sz="2800" b="1" dirty="0"/>
              <a:t>()</a:t>
            </a:r>
            <a:r>
              <a:rPr lang="ru-RU" sz="2800" dirty="0"/>
              <a:t>, </a:t>
            </a:r>
            <a:r>
              <a:rPr lang="en-US" sz="2800" b="1" dirty="0"/>
              <a:t>Symbol()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endParaRPr lang="uk-UA" sz="24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635811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solidFill>
                  <a:srgbClr val="0070C0"/>
                </a:solidFill>
              </a:rPr>
              <a:t>https://learn.javascript.ru/types-conversion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8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2. Export/Import </a:t>
            </a:r>
          </a:p>
          <a:p>
            <a:pPr algn="ctr"/>
            <a:r>
              <a:rPr lang="en-US" sz="6000" b="1" dirty="0"/>
              <a:t>(ES Modules)</a:t>
            </a:r>
            <a:endParaRPr lang="uk-UA" sz="3200" b="1" i="1" dirty="0"/>
          </a:p>
        </p:txBody>
      </p:sp>
    </p:spTree>
    <p:extLst>
      <p:ext uri="{BB962C8B-B14F-4D97-AF65-F5344CB8AC3E}">
        <p14:creationId xmlns:p14="http://schemas.microsoft.com/office/powerpoint/2010/main" val="351736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38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Процедура экспорта/импорта модулей (</a:t>
            </a:r>
            <a:r>
              <a:rPr lang="en-US" sz="3600" b="1" dirty="0"/>
              <a:t>ES Modules</a:t>
            </a:r>
            <a:r>
              <a:rPr lang="ru-RU" sz="3600" b="1" dirty="0"/>
              <a:t>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503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https://developer.mozilla.org/ru/docs/Web/JavaScript/Reference/Statements/export</a:t>
            </a:r>
          </a:p>
          <a:p>
            <a:pPr algn="ctr"/>
            <a:r>
              <a:rPr lang="ru-RU" b="1" dirty="0">
                <a:hlinkClick r:id="rId2"/>
              </a:rPr>
              <a:t>https://developer.mozilla.org/ru/docs/Web/JavaScript/Reference/Statements/import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3" y="908720"/>
            <a:ext cx="6912768" cy="254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908720"/>
            <a:ext cx="4120740" cy="424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3393" y="458112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Директивы </a:t>
            </a:r>
            <a:r>
              <a:rPr lang="en-US" b="1" dirty="0"/>
              <a:t>export/import</a:t>
            </a:r>
            <a:r>
              <a:rPr lang="ru-RU" dirty="0"/>
              <a:t> по сути позволяют подключать сторонние (специальным образом подготовленные)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файлы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b="1" dirty="0"/>
              <a:t>ES-</a:t>
            </a:r>
            <a:r>
              <a:rPr lang="ru-RU" b="1" dirty="0"/>
              <a:t>модули</a:t>
            </a:r>
            <a:r>
              <a:rPr lang="en-US" dirty="0"/>
              <a:t>)</a:t>
            </a:r>
            <a:r>
              <a:rPr lang="ru-RU" dirty="0"/>
              <a:t> с кодом непосредственно из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кода</a:t>
            </a:r>
            <a:r>
              <a:rPr lang="ru-RU" dirty="0"/>
              <a:t>.  Для работы этого механизма первый файл (в котором импортируются другие</a:t>
            </a:r>
            <a:r>
              <a:rPr lang="en-US" dirty="0"/>
              <a:t>)</a:t>
            </a:r>
            <a:r>
              <a:rPr lang="ru-RU" dirty="0"/>
              <a:t> должен быть подключен с атрибутом </a:t>
            </a:r>
            <a:r>
              <a:rPr lang="en-US" b="1" dirty="0"/>
              <a:t>type=‘module’</a:t>
            </a:r>
            <a:r>
              <a:rPr lang="en-US" dirty="0"/>
              <a:t>.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3" y="3594734"/>
            <a:ext cx="6912769" cy="7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6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Первым делом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99271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4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5.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8000" b="1">
                <a:solidFill>
                  <a:srgbClr val="00B050"/>
                </a:solidFill>
              </a:rPr>
              <a:t>js13</a:t>
            </a:r>
            <a:r>
              <a:rPr lang="en-US" sz="8000" b="1">
                <a:solidFill>
                  <a:srgbClr val="002060"/>
                </a:solidFill>
              </a:rPr>
              <a:t>.</a:t>
            </a:r>
            <a:r>
              <a:rPr lang="en-US" sz="8000" b="1">
                <a:solidFill>
                  <a:srgbClr val="0070C0"/>
                </a:solidFill>
              </a:rPr>
              <a:t>club</a:t>
            </a:r>
            <a:endParaRPr lang="ru-RU" sz="80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/>
              <a:t>Наша группа</a:t>
            </a:r>
            <a:r>
              <a:rPr lang="en-US" sz="8000" b="1" dirty="0"/>
              <a:t>:</a:t>
            </a:r>
            <a:r>
              <a:rPr lang="ru-RU" sz="8000" b="1" dirty="0"/>
              <a:t> </a:t>
            </a:r>
            <a:r>
              <a:rPr lang="en-US" sz="8000" b="1" dirty="0">
                <a:solidFill>
                  <a:srgbClr val="00B050"/>
                </a:solidFill>
              </a:rPr>
              <a:t>JS13</a:t>
            </a:r>
            <a:endParaRPr lang="ru-RU" sz="8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7.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55615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14801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59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8.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08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Цикл </a:t>
            </a:r>
            <a:r>
              <a:rPr lang="en-US" sz="4000" b="1" dirty="0"/>
              <a:t>for-await-of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66331" y="3963822"/>
            <a:ext cx="1015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Цикл </a:t>
            </a:r>
            <a:r>
              <a:rPr lang="en-US" sz="2400" dirty="0"/>
              <a:t> </a:t>
            </a:r>
            <a:r>
              <a:rPr lang="en-US" sz="2400" b="1" dirty="0"/>
              <a:t>for-await-of </a:t>
            </a:r>
            <a:r>
              <a:rPr lang="ru-RU" sz="2400" dirty="0"/>
              <a:t>позволяет перебрать итерируемую (перебираемую, массив или </a:t>
            </a:r>
            <a:r>
              <a:rPr lang="ru-RU" sz="2400" dirty="0" err="1"/>
              <a:t>псевдомассив</a:t>
            </a:r>
            <a:r>
              <a:rPr lang="ru-RU" sz="2400" dirty="0"/>
              <a:t>) состоящий из объектов типа </a:t>
            </a:r>
            <a:r>
              <a:rPr lang="en-US" sz="2400" b="1" dirty="0"/>
              <a:t>Promise</a:t>
            </a:r>
            <a:r>
              <a:rPr lang="en-US" sz="2400" dirty="0"/>
              <a:t>. </a:t>
            </a:r>
            <a:r>
              <a:rPr lang="ru-RU" sz="2400" dirty="0"/>
              <a:t>Цикл будет ожидать когда разрешится каждый из </a:t>
            </a:r>
            <a:r>
              <a:rPr lang="en-US" sz="2400" b="1" dirty="0" err="1"/>
              <a:t>Promis</a:t>
            </a:r>
            <a:r>
              <a:rPr lang="en-US" sz="2400" b="1" dirty="0"/>
              <a:t>’</a:t>
            </a:r>
            <a:r>
              <a:rPr lang="ru-RU" sz="2400" b="1" dirty="0" err="1"/>
              <a:t>ов</a:t>
            </a:r>
            <a:r>
              <a:rPr lang="ru-RU" sz="2400" b="1" dirty="0"/>
              <a:t> </a:t>
            </a:r>
            <a:r>
              <a:rPr lang="ru-RU" sz="2400" dirty="0"/>
              <a:t>и только тогда начинать выполнение каждого шага цикла.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2371725" y="5632673"/>
            <a:ext cx="8324850" cy="46166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00B050"/>
                </a:solidFill>
              </a:rPr>
              <a:t>Подробнее о </a:t>
            </a:r>
            <a:r>
              <a:rPr lang="en-US" sz="2400" b="1" dirty="0">
                <a:solidFill>
                  <a:srgbClr val="00B050"/>
                </a:solidFill>
              </a:rPr>
              <a:t>Promise </a:t>
            </a:r>
            <a:r>
              <a:rPr lang="ru-RU" sz="2400" b="1" dirty="0">
                <a:solidFill>
                  <a:srgbClr val="00B050"/>
                </a:solidFill>
              </a:rPr>
              <a:t>и асинхронности далее по ходу курса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" y="1109549"/>
            <a:ext cx="12191340" cy="261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074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8088" y="1556792"/>
            <a:ext cx="4680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Оператор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break</a:t>
            </a:r>
            <a:r>
              <a:rPr lang="en-US" sz="2800" dirty="0"/>
              <a:t> </a:t>
            </a:r>
            <a:r>
              <a:rPr lang="ru-RU" sz="2800" dirty="0"/>
              <a:t>позволяет прервать цикл, оператор </a:t>
            </a:r>
            <a:r>
              <a:rPr lang="en-US" sz="2800" b="1" dirty="0">
                <a:solidFill>
                  <a:srgbClr val="7030A0"/>
                </a:solidFill>
              </a:rPr>
              <a:t>continue</a:t>
            </a:r>
            <a:r>
              <a:rPr lang="en-US" sz="2800" dirty="0"/>
              <a:t> </a:t>
            </a:r>
            <a:r>
              <a:rPr lang="ru-RU" sz="2800" dirty="0"/>
              <a:t>позволяет завершить текущий шаг (итерацию) цикла и перейти к следующей.</a:t>
            </a:r>
            <a:r>
              <a:rPr lang="en-US" sz="2800" dirty="0"/>
              <a:t> </a:t>
            </a:r>
            <a:r>
              <a:rPr lang="ru-RU" sz="2800" dirty="0"/>
              <a:t>Могут применятся во всех 5-ти видах циклов.</a:t>
            </a: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197768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+mn-lt"/>
              </a:rPr>
              <a:t>Операторы </a:t>
            </a:r>
            <a:r>
              <a:rPr lang="en-US" sz="3600" b="1" dirty="0">
                <a:latin typeface="+mn-lt"/>
              </a:rPr>
              <a:t>break </a:t>
            </a:r>
            <a:r>
              <a:rPr lang="ru-RU" sz="3600" b="1" dirty="0">
                <a:latin typeface="+mn-lt"/>
              </a:rPr>
              <a:t>и</a:t>
            </a:r>
            <a:r>
              <a:rPr lang="en-US" sz="3600" b="1" dirty="0">
                <a:latin typeface="+mn-lt"/>
              </a:rPr>
              <a:t> continue</a:t>
            </a:r>
            <a:endParaRPr lang="ru-RU" sz="3600" b="1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245102"/>
            <a:ext cx="4680520" cy="4162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0" y="602128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https://learn.javascript.ru/while-for#metki-dlya-break-continue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77495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4" y="3181153"/>
            <a:ext cx="3501091" cy="3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38527" y="1529812"/>
            <a:ext cx="47259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Общение при помощи мессенджера </a:t>
            </a:r>
            <a:r>
              <a:rPr lang="en-US" sz="3600" b="1" dirty="0">
                <a:solidFill>
                  <a:srgbClr val="00B050"/>
                </a:solidFill>
              </a:rPr>
              <a:t>Telegram</a:t>
            </a:r>
            <a:r>
              <a:rPr lang="ru-RU" sz="3600" dirty="0"/>
              <a:t>, а для обмена материалами и домашних заданий будем использовать </a:t>
            </a:r>
            <a:r>
              <a:rPr lang="en-US" sz="3600" b="1" dirty="0">
                <a:solidFill>
                  <a:srgbClr val="0070C0"/>
                </a:solidFill>
              </a:rPr>
              <a:t>GitHub</a:t>
            </a:r>
            <a:endParaRPr lang="ru-RU" sz="3600" dirty="0"/>
          </a:p>
        </p:txBody>
      </p:sp>
      <p:pic>
        <p:nvPicPr>
          <p:cNvPr id="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18" y="401131"/>
            <a:ext cx="2780022" cy="27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6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9.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4941168"/>
            <a:ext cx="4943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https://habr.com/ru/post/444594/</a:t>
            </a:r>
            <a:endParaRPr lang="ru-RU" sz="2400" b="1" dirty="0"/>
          </a:p>
          <a:p>
            <a:r>
              <a:rPr lang="en-US" sz="1600" b="1" dirty="0">
                <a:hlinkClick r:id="rId4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680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89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Замеры времени выполнения кода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013827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4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performance.now</a:t>
            </a:r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5257163"/>
            <a:ext cx="7452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Метод </a:t>
            </a:r>
            <a:r>
              <a:rPr lang="ru-RU" sz="2000" b="1" dirty="0" err="1"/>
              <a:t>perfromance.now</a:t>
            </a:r>
            <a:r>
              <a:rPr lang="ru-RU" sz="2000" b="1" dirty="0"/>
              <a:t>() </a:t>
            </a:r>
            <a:r>
              <a:rPr lang="ru-RU" sz="2000" dirty="0"/>
              <a:t>возвращает в миллисекундах временную метку. При сравнении двух и более временных меток можно определить время прошедшее между их получением.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43331"/>
            <a:ext cx="7020719" cy="29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088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3448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10</a:t>
            </a:r>
            <a:r>
              <a:rPr lang="ru-RU" sz="7200" b="1" dirty="0"/>
              <a:t>. Основы </a:t>
            </a:r>
            <a:r>
              <a:rPr lang="en-US" sz="7200" b="1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486339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463729" y="3729405"/>
            <a:ext cx="446541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Идея заложенная в </a:t>
            </a:r>
            <a:r>
              <a:rPr lang="en-US" sz="2600" b="1" dirty="0"/>
              <a:t>AJAX</a:t>
            </a:r>
            <a:r>
              <a:rPr lang="ru-RU" sz="2600" dirty="0"/>
              <a:t> –  не перезагружая страницу, запросить (или передать) у сервера новые данные и использовать их в документе.</a:t>
            </a:r>
            <a:endParaRPr lang="uk-UA" sz="2600" dirty="0"/>
          </a:p>
        </p:txBody>
      </p:sp>
      <p:pic>
        <p:nvPicPr>
          <p:cNvPr id="13314" name="Picture 2" descr="http://gemsres.com/story/feb07/338111/fig1.jpg"/>
          <p:cNvPicPr>
            <a:picLocks noChangeAspect="1" noChangeArrowheads="1"/>
          </p:cNvPicPr>
          <p:nvPr/>
        </p:nvPicPr>
        <p:blipFill>
          <a:blip r:embed="rId2" cstate="print"/>
          <a:srcRect b="11991"/>
          <a:stretch>
            <a:fillRect/>
          </a:stretch>
        </p:blipFill>
        <p:spPr bwMode="auto">
          <a:xfrm>
            <a:off x="1074195" y="1484784"/>
            <a:ext cx="5600177" cy="4854726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234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2" descr="http://pld.name/wp-content/uploads/2012/06/ajax.jpg"/>
          <p:cNvPicPr>
            <a:picLocks noChangeAspect="1" noChangeArrowheads="1"/>
          </p:cNvPicPr>
          <p:nvPr/>
        </p:nvPicPr>
        <p:blipFill rotWithShape="1">
          <a:blip r:embed="rId3" cstate="print"/>
          <a:srcRect l="10908" t="8007" r="9793" b="9609"/>
          <a:stretch/>
        </p:blipFill>
        <p:spPr bwMode="auto">
          <a:xfrm>
            <a:off x="7464152" y="1415260"/>
            <a:ext cx="4032448" cy="208574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8329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synchronous </a:t>
            </a:r>
            <a:r>
              <a:rPr lang="en-US" sz="4400" b="1" dirty="0">
                <a:solidFill>
                  <a:srgbClr val="0070C0"/>
                </a:solidFill>
              </a:rPr>
              <a:t>J</a:t>
            </a:r>
            <a:r>
              <a:rPr lang="en-US" sz="4400" b="1" dirty="0"/>
              <a:t>avaScript </a:t>
            </a:r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nd </a:t>
            </a:r>
            <a:r>
              <a:rPr lang="en-US" sz="4400" b="1" dirty="0">
                <a:solidFill>
                  <a:srgbClr val="0070C0"/>
                </a:solidFill>
              </a:rPr>
              <a:t>X</a:t>
            </a:r>
            <a:r>
              <a:rPr lang="en-US" sz="4400" b="1" dirty="0"/>
              <a:t>ML</a:t>
            </a:r>
            <a:endParaRPr lang="ru-RU" sz="4400" b="1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7032104" y="1628800"/>
            <a:ext cx="0" cy="482453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7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9492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fetch</a:t>
            </a:r>
            <a:r>
              <a:rPr lang="ru-RU" sz="3200" b="1" dirty="0">
                <a:solidFill>
                  <a:srgbClr val="0070C0"/>
                </a:solidFill>
              </a:rPr>
              <a:t>()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/>
              <a:t>– Promise</a:t>
            </a:r>
            <a:r>
              <a:rPr lang="ru-RU" sz="3200" b="1" dirty="0"/>
              <a:t> «обёртка» для выполнения </a:t>
            </a:r>
            <a:r>
              <a:rPr lang="en-US" sz="3200" b="1" dirty="0"/>
              <a:t>AJAX-</a:t>
            </a:r>
            <a:r>
              <a:rPr lang="ru-RU" sz="3200" b="1" dirty="0"/>
              <a:t>запросов</a:t>
            </a:r>
            <a:endParaRPr lang="ru-RU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07696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ru-RU" sz="2400" b="1" dirty="0">
                <a:hlinkClick r:id="rId2"/>
              </a:rPr>
              <a:t>https://learn.javascript.ru/fetch</a:t>
            </a:r>
            <a:r>
              <a:rPr lang="en-US" sz="2400" b="1" dirty="0">
                <a:hlinkClick r:id="rId2"/>
              </a:rPr>
              <a:t>/</a:t>
            </a:r>
            <a:r>
              <a:rPr lang="en-US" sz="2400" b="1" dirty="0"/>
              <a:t> </a:t>
            </a:r>
            <a:endParaRPr lang="ru-RU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88565" y="4747283"/>
            <a:ext cx="1106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Идея заложенная в </a:t>
            </a:r>
            <a:r>
              <a:rPr lang="en-US" sz="2400" b="1" dirty="0"/>
              <a:t>AJAX</a:t>
            </a:r>
            <a:r>
              <a:rPr lang="ru-RU" sz="2400" dirty="0"/>
              <a:t> –  не перезагружая страницу, запросить (или передать) у сервера новые данные и использовать их в документе. Функция </a:t>
            </a:r>
            <a:r>
              <a:rPr lang="en-US" sz="2400" b="1" dirty="0"/>
              <a:t>fetch() </a:t>
            </a:r>
            <a:r>
              <a:rPr lang="ru-RU" sz="2400" dirty="0"/>
              <a:t>позволяет выполнить запрос по адресу переданному в качестве</a:t>
            </a:r>
            <a:r>
              <a:rPr lang="en-US" sz="2400" dirty="0"/>
              <a:t> </a:t>
            </a:r>
            <a:r>
              <a:rPr lang="ru-RU" sz="2400" dirty="0"/>
              <a:t>параметра.</a:t>
            </a:r>
            <a:endParaRPr lang="uk-UA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1A33DB-0156-4B9B-99F8-E4EB7476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117"/>
            <a:ext cx="12192000" cy="3534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40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API </a:t>
            </a:r>
            <a:r>
              <a:rPr lang="ru-RU" sz="3600" b="1" dirty="0"/>
              <a:t>Национального Банка Украины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70363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https://bank.gov.ua/ua/open-data/api-dev</a:t>
            </a:r>
            <a:endParaRPr lang="en-US" sz="2400" b="1" dirty="0"/>
          </a:p>
        </p:txBody>
      </p:sp>
      <p:pic>
        <p:nvPicPr>
          <p:cNvPr id="3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26" y="1171038"/>
            <a:ext cx="4868147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49411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Валютные </a:t>
            </a:r>
            <a:r>
              <a:rPr lang="en-US" sz="2400" dirty="0"/>
              <a:t>API, </a:t>
            </a:r>
            <a:r>
              <a:rPr lang="ru-RU" sz="2400" dirty="0"/>
              <a:t>информация о финансовом рынке и банковском секторе</a:t>
            </a:r>
          </a:p>
        </p:txBody>
      </p:sp>
    </p:spTree>
    <p:extLst>
      <p:ext uri="{BB962C8B-B14F-4D97-AF65-F5344CB8AC3E}">
        <p14:creationId xmlns:p14="http://schemas.microsoft.com/office/powerpoint/2010/main" val="595667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Задачи для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68" y="1720840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Тарифы банка за перевод средств с карты на карту: 1% за счёт личных средств и 4% в счёт кредитного лимита. Скрипт должен рассчитывать сумму комиссии за перевод (который хочет выполнить пользователь), и определять возможно ли выполнить перевод.</a:t>
            </a:r>
          </a:p>
        </p:txBody>
      </p:sp>
    </p:spTree>
    <p:extLst>
      <p:ext uri="{BB962C8B-B14F-4D97-AF65-F5344CB8AC3E}">
        <p14:creationId xmlns:p14="http://schemas.microsoft.com/office/powerpoint/2010/main" val="11430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О чём курс?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7839" y="1609816"/>
            <a:ext cx="6632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написать скрипт определяющая по номеру билета его «</a:t>
            </a:r>
            <a:r>
              <a:rPr lang="ru-RU" sz="3600" i="1" dirty="0" err="1"/>
              <a:t>счастливость</a:t>
            </a:r>
            <a:r>
              <a:rPr lang="ru-RU" sz="3600" dirty="0"/>
              <a:t>», т.е. если </a:t>
            </a:r>
            <a:r>
              <a:rPr lang="ru-RU" sz="3600" b="1" dirty="0"/>
              <a:t>сумма</a:t>
            </a:r>
            <a:r>
              <a:rPr lang="ru-RU" sz="3600" dirty="0"/>
              <a:t> первых 3 десятичных цифр равна </a:t>
            </a:r>
            <a:r>
              <a:rPr lang="ru-RU" sz="3600" b="1" dirty="0"/>
              <a:t>сумме</a:t>
            </a:r>
            <a:r>
              <a:rPr lang="ru-RU" sz="36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67" y="1375298"/>
            <a:ext cx="2863533" cy="3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«Источник знаний»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666291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6765" y="2138908"/>
            <a:ext cx="6352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solidFill>
                  <a:srgbClr val="0070C0"/>
                </a:solidFill>
              </a:rPr>
              <a:t>Дэвид</a:t>
            </a:r>
            <a:r>
              <a:rPr lang="uk-UA" sz="4000" b="1" dirty="0">
                <a:solidFill>
                  <a:srgbClr val="0070C0"/>
                </a:solidFill>
              </a:rPr>
              <a:t> </a:t>
            </a:r>
            <a:r>
              <a:rPr lang="uk-UA" sz="4000" b="1" dirty="0" err="1">
                <a:solidFill>
                  <a:srgbClr val="0070C0"/>
                </a:solidFill>
              </a:rPr>
              <a:t>Флэнаган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  <a:p>
            <a:pPr fontAlgn="base"/>
            <a:r>
              <a:rPr lang="ru-RU" sz="4000" b="1" dirty="0" err="1">
                <a:solidFill>
                  <a:srgbClr val="00B050"/>
                </a:solidFill>
                <a:effectLst/>
                <a:latin typeface="Rozetka"/>
              </a:rPr>
              <a:t>JavaScript</a:t>
            </a:r>
            <a:r>
              <a:rPr lang="ru-RU" sz="4000" b="1" dirty="0">
                <a:solidFill>
                  <a:srgbClr val="00B050"/>
                </a:solidFill>
                <a:effectLst/>
                <a:latin typeface="Rozetka"/>
              </a:rPr>
              <a:t>: </a:t>
            </a:r>
            <a:r>
              <a:rPr lang="ru-RU" sz="4000" b="1" dirty="0">
                <a:effectLst/>
                <a:latin typeface="Rozetka"/>
              </a:rPr>
              <a:t>Полное руководство, 7-е издание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8F2D9-BF27-4B25-BF42-2C1064DB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759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75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К следующему занятию будет полезно почитать о…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07669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1682" y="1088926"/>
            <a:ext cx="103768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2800" dirty="0"/>
              <a:t> Функции в </a:t>
            </a:r>
            <a:r>
              <a:rPr lang="en-US" sz="2800" dirty="0"/>
              <a:t>JavaScript, </a:t>
            </a:r>
            <a:r>
              <a:rPr lang="ru-RU" sz="2800" dirty="0"/>
              <a:t>стрелочные (лямбда) функции;</a:t>
            </a:r>
            <a:br>
              <a:rPr lang="en-US" sz="2800" dirty="0"/>
            </a:br>
            <a:endParaRPr lang="ru-RU" sz="2800" dirty="0"/>
          </a:p>
          <a:p>
            <a:pPr marL="514350" indent="-514350">
              <a:buAutoNum type="arabicPeriod"/>
            </a:pPr>
            <a:r>
              <a:rPr lang="ru-RU" sz="2800" dirty="0"/>
              <a:t>Функции </a:t>
            </a:r>
            <a:r>
              <a:rPr lang="en-US" sz="2800" b="1" dirty="0" err="1"/>
              <a:t>setTimeout</a:t>
            </a:r>
            <a:r>
              <a:rPr lang="en-US" sz="2800" b="1" dirty="0"/>
              <a:t>()</a:t>
            </a:r>
            <a:r>
              <a:rPr lang="en-US" sz="2800" dirty="0"/>
              <a:t>, </a:t>
            </a:r>
            <a:r>
              <a:rPr lang="en-US" sz="2800" b="1" dirty="0" err="1"/>
              <a:t>setInterval</a:t>
            </a:r>
            <a:r>
              <a:rPr lang="en-US" sz="2800" b="1" dirty="0"/>
              <a:t>()</a:t>
            </a:r>
            <a:r>
              <a:rPr lang="en-US" sz="2800" dirty="0"/>
              <a:t>;</a:t>
            </a:r>
            <a:br>
              <a:rPr lang="ru-RU" sz="2800" dirty="0"/>
            </a:br>
            <a:endParaRPr lang="ru-RU" sz="2800" dirty="0"/>
          </a:p>
          <a:p>
            <a:pPr marL="514350" indent="-514350">
              <a:buFontTx/>
              <a:buAutoNum type="arabicPeriod"/>
            </a:pPr>
            <a:r>
              <a:rPr lang="ru-RU" sz="2800" dirty="0"/>
              <a:t> </a:t>
            </a:r>
            <a:r>
              <a:rPr lang="en-US" sz="2800" b="1" dirty="0"/>
              <a:t>Promise</a:t>
            </a:r>
            <a:r>
              <a:rPr lang="ru-RU" sz="2800" dirty="0"/>
              <a:t>,</a:t>
            </a:r>
            <a:r>
              <a:rPr lang="en-US" sz="2800" dirty="0"/>
              <a:t> </a:t>
            </a:r>
            <a:r>
              <a:rPr lang="ru-RU" sz="2800" dirty="0"/>
              <a:t>операторы </a:t>
            </a:r>
            <a:r>
              <a:rPr lang="en-US" sz="2800" b="1" dirty="0"/>
              <a:t>Async</a:t>
            </a:r>
            <a:r>
              <a:rPr lang="en-US" sz="2800" dirty="0"/>
              <a:t>/</a:t>
            </a:r>
            <a:r>
              <a:rPr lang="en-US" sz="2800" b="1" dirty="0"/>
              <a:t>Await</a:t>
            </a:r>
            <a:r>
              <a:rPr lang="en-US" sz="2800" dirty="0"/>
              <a:t>.</a:t>
            </a:r>
            <a:br>
              <a:rPr lang="en-US" sz="2800" dirty="0"/>
            </a:br>
            <a:endParaRPr lang="ru-RU" sz="2800" dirty="0"/>
          </a:p>
          <a:p>
            <a:pPr marL="514350" indent="-514350">
              <a:buFontTx/>
              <a:buAutoNum type="arabicPeriod"/>
            </a:pPr>
            <a:r>
              <a:rPr lang="ru-RU" sz="2800" dirty="0"/>
              <a:t>Узнать о методах</a:t>
            </a:r>
            <a:r>
              <a:rPr lang="en-US" sz="2800" dirty="0"/>
              <a:t> </a:t>
            </a:r>
            <a:r>
              <a:rPr lang="ru-RU" sz="2800" dirty="0"/>
              <a:t>массивов (</a:t>
            </a:r>
            <a:r>
              <a:rPr lang="en-US" sz="2800" dirty="0"/>
              <a:t>Array</a:t>
            </a:r>
            <a:r>
              <a:rPr lang="ru-RU" sz="2800" dirty="0"/>
              <a:t>) </a:t>
            </a:r>
            <a:r>
              <a:rPr lang="en-US" sz="2800" b="1" dirty="0"/>
              <a:t>.map()</a:t>
            </a:r>
            <a:r>
              <a:rPr lang="en-US" sz="2800" dirty="0"/>
              <a:t>, </a:t>
            </a:r>
            <a:r>
              <a:rPr lang="en-US" sz="2800" b="1" dirty="0"/>
              <a:t>.filter()</a:t>
            </a:r>
            <a:r>
              <a:rPr lang="en-US" sz="2800" dirty="0"/>
              <a:t>, </a:t>
            </a:r>
            <a:r>
              <a:rPr lang="en-US" sz="2800" b="1" dirty="0"/>
              <a:t>.reduce()</a:t>
            </a:r>
            <a:r>
              <a:rPr lang="en-US" sz="2800" dirty="0"/>
              <a:t>, </a:t>
            </a:r>
            <a:r>
              <a:rPr lang="en-US" sz="2800" b="1" dirty="0"/>
              <a:t>.sort()</a:t>
            </a:r>
            <a:r>
              <a:rPr lang="en-US" sz="2800" dirty="0"/>
              <a:t>, </a:t>
            </a:r>
            <a:r>
              <a:rPr lang="en-US" sz="2800" b="1" dirty="0"/>
              <a:t>.some()</a:t>
            </a:r>
            <a:r>
              <a:rPr lang="en-US" sz="2800" dirty="0"/>
              <a:t>, </a:t>
            </a:r>
            <a:r>
              <a:rPr lang="en-US" sz="2800" b="1" dirty="0"/>
              <a:t>.every()</a:t>
            </a:r>
            <a:r>
              <a:rPr lang="en-US" sz="2800" dirty="0"/>
              <a:t>;</a:t>
            </a:r>
            <a:endParaRPr lang="ru-RU" sz="2800" dirty="0"/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ru-RU" sz="2800" dirty="0"/>
              <a:t>Посмотрите этот ролик: </a:t>
            </a:r>
            <a:r>
              <a:rPr lang="en-US" sz="2800" b="1" dirty="0">
                <a:hlinkClick r:id="rId2"/>
              </a:rPr>
              <a:t>https://www.youtube.com/watch?v=8aGhZQkoFbQ</a:t>
            </a:r>
            <a:r>
              <a:rPr lang="en-US" sz="2800" b="1" dirty="0"/>
              <a:t> </a:t>
            </a:r>
            <a:r>
              <a:rPr lang="ru-RU" sz="2800" dirty="0"/>
              <a:t>(</a:t>
            </a:r>
            <a:r>
              <a:rPr lang="ru-RU" sz="2800" i="1" dirty="0"/>
              <a:t>да ведущий там странный</a:t>
            </a:r>
            <a:r>
              <a:rPr lang="ru-RU" sz="2800" dirty="0"/>
              <a:t>) включите субтитры на русском языке.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207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К следующему занятию…</a:t>
            </a:r>
          </a:p>
        </p:txBody>
      </p:sp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364375" y="150053"/>
            <a:ext cx="11662756" cy="181997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+mn-lt"/>
              </a:rPr>
              <a:t>Каждое домашнее задание оформляйте в виде отдельного </a:t>
            </a:r>
            <a:r>
              <a:rPr lang="ru-RU" sz="3200" b="1" dirty="0" err="1">
                <a:latin typeface="+mn-lt"/>
              </a:rPr>
              <a:t>репозитория</a:t>
            </a:r>
            <a:r>
              <a:rPr lang="ru-RU" sz="3200" b="1" dirty="0">
                <a:latin typeface="+mn-lt"/>
              </a:rPr>
              <a:t> на </a:t>
            </a:r>
            <a:r>
              <a:rPr lang="en-US" sz="3200" b="1" dirty="0">
                <a:latin typeface="+mn-lt"/>
              </a:rPr>
              <a:t>GitHub</a:t>
            </a:r>
            <a:r>
              <a:rPr lang="ru-RU" sz="3200" b="1" dirty="0">
                <a:latin typeface="+mn-lt"/>
              </a:rPr>
              <a:t>, в названии которого </a:t>
            </a:r>
            <a:r>
              <a:rPr lang="ru-RU" sz="3200" b="1" dirty="0">
                <a:solidFill>
                  <a:schemeClr val="accent2"/>
                </a:solidFill>
                <a:latin typeface="+mn-lt"/>
              </a:rPr>
              <a:t>укажите код задания</a:t>
            </a:r>
            <a:r>
              <a:rPr lang="ru-RU" sz="3200" b="1" dirty="0">
                <a:latin typeface="+mn-lt"/>
              </a:rPr>
              <a:t> (например: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+mn-lt"/>
              </a:rPr>
              <a:t>A1 Federal Tax</a:t>
            </a:r>
            <a:r>
              <a:rPr lang="ru-RU" sz="3200" b="1" dirty="0">
                <a:latin typeface="+mn-lt"/>
              </a:rPr>
              <a:t>)</a:t>
            </a:r>
            <a:endParaRPr lang="uk-UA" sz="3200" b="1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10959" y="5315657"/>
            <a:ext cx="8071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есть проблемы, вопросы, трудности, делаем тоже самое – код с проблемой заливаем на </a:t>
            </a:r>
            <a:r>
              <a:rPr lang="en-US" sz="2800" b="1" dirty="0"/>
              <a:t>GitHub</a:t>
            </a:r>
            <a:r>
              <a:rPr lang="en-US" sz="2800" dirty="0"/>
              <a:t> </a:t>
            </a:r>
            <a:r>
              <a:rPr lang="ru-RU" sz="2800" dirty="0"/>
              <a:t>и ссылку на него, с описанием вопроса в </a:t>
            </a:r>
            <a:r>
              <a:rPr lang="ru-RU" sz="2800" b="1" dirty="0"/>
              <a:t>группу</a:t>
            </a:r>
            <a:r>
              <a:rPr lang="ru-RU" sz="2800" dirty="0"/>
              <a:t>.</a:t>
            </a:r>
            <a:endParaRPr lang="uk-UA" sz="2800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s://asanablog-wpengine.netdna-ssl.com/wp-content/post-images/code-review-image-1024x520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1" y="2792656"/>
            <a:ext cx="3516284" cy="1785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19" y="2544067"/>
            <a:ext cx="2282787" cy="22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4759515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08" y="2803834"/>
            <a:ext cx="1774435" cy="1774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8010606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553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484819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47341" y="1388487"/>
            <a:ext cx="74401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Есть в США такой вид налога как </a:t>
            </a:r>
            <a:r>
              <a:rPr lang="en-US" sz="2400" b="1" dirty="0"/>
              <a:t>Federal Income Tax</a:t>
            </a:r>
            <a:r>
              <a:rPr lang="ru-RU" sz="2400" dirty="0"/>
              <a:t>, ваша задача написать налоговый калькулятор, который будет рассчитывать сумму налогов в зависимости от годового дохода человека. За основу взять ставки налога для доходов полученных за </a:t>
            </a:r>
            <a:r>
              <a:rPr lang="ru-RU" sz="2400" b="1" dirty="0"/>
              <a:t>2021 </a:t>
            </a:r>
            <a:r>
              <a:rPr lang="ru-RU" sz="2400" dirty="0"/>
              <a:t>г. (с оплатой в </a:t>
            </a:r>
            <a:r>
              <a:rPr lang="ru-RU" sz="2400" b="1" dirty="0"/>
              <a:t>2022</a:t>
            </a:r>
            <a:r>
              <a:rPr lang="ru-RU" sz="2400" dirty="0"/>
              <a:t> году), и для простоты - расчёт выполнять </a:t>
            </a:r>
            <a:r>
              <a:rPr lang="ru-RU" sz="2400" b="1" dirty="0"/>
              <a:t>только</a:t>
            </a:r>
            <a:r>
              <a:rPr lang="ru-RU" sz="2400" dirty="0"/>
              <a:t> для лиц не состоящих в браке</a:t>
            </a:r>
            <a:r>
              <a:rPr lang="en-US" sz="2400" dirty="0"/>
              <a:t>: </a:t>
            </a:r>
            <a:r>
              <a:rPr lang="en-US" sz="2400" b="1" dirty="0"/>
              <a:t>single</a:t>
            </a:r>
            <a:r>
              <a:rPr lang="ru-RU" sz="2400" dirty="0"/>
              <a:t>.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810446" y="5726850"/>
            <a:ext cx="719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i="1" dirty="0"/>
              <a:t>О прогрессивном налогообложении</a:t>
            </a:r>
            <a:r>
              <a:rPr lang="en-US" i="1" dirty="0"/>
              <a:t> </a:t>
            </a:r>
            <a:r>
              <a:rPr lang="ru-RU" i="1" dirty="0"/>
              <a:t>в целом, с примерами: </a:t>
            </a:r>
            <a:r>
              <a:rPr lang="en-US" i="1" dirty="0">
                <a:hlinkClick r:id="rId2"/>
              </a:rPr>
              <a:t>http://allfi.biz/glossary/eng/P/progressive-taxation.php</a:t>
            </a:r>
            <a:r>
              <a:rPr lang="ru-RU" i="1" dirty="0"/>
              <a:t>  </a:t>
            </a:r>
            <a:endParaRPr lang="uk-UA" i="1" dirty="0"/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7341" y="4072404"/>
            <a:ext cx="7223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hlinkClick r:id="rId4"/>
              </a:rPr>
              <a:t>https://www.forbes.com/advisor/taxes/taxes-federal-income-tax-bracket/</a:t>
            </a:r>
            <a:endParaRPr lang="en-US" sz="1600" b="1" dirty="0"/>
          </a:p>
          <a:p>
            <a:r>
              <a:rPr lang="en-US" sz="1600" b="1" dirty="0">
                <a:hlinkClick r:id="rId5"/>
              </a:rPr>
              <a:t>https://taxfoundation.org/publications/federal-tax-rates-and-tax-brackets/</a:t>
            </a:r>
            <a:endParaRPr lang="ru-RU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DC98-BD72-4563-B8E6-1AFB9397D8F4}"/>
              </a:ext>
            </a:extLst>
          </p:cNvPr>
          <p:cNvSpPr txBox="1"/>
          <p:nvPr/>
        </p:nvSpPr>
        <p:spPr>
          <a:xfrm>
            <a:off x="4380378" y="4838071"/>
            <a:ext cx="719072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/>
              <a:t>В репозитории занятия </a:t>
            </a:r>
            <a:r>
              <a:rPr lang="ru-RU" sz="2000" b="1" dirty="0">
                <a:solidFill>
                  <a:srgbClr val="FF0000"/>
                </a:solidFill>
              </a:rPr>
              <a:t>есть тестер</a:t>
            </a:r>
            <a:r>
              <a:rPr lang="ru-RU" sz="2000" dirty="0"/>
              <a:t>: </a:t>
            </a:r>
            <a:r>
              <a:rPr lang="en-US" sz="2000" b="1" dirty="0"/>
              <a:t>./</a:t>
            </a:r>
            <a:r>
              <a:rPr lang="en-US" sz="2000" b="1" dirty="0" err="1"/>
              <a:t>src</a:t>
            </a:r>
            <a:r>
              <a:rPr lang="en-US" sz="2000" b="1" dirty="0"/>
              <a:t>/homework-tester </a:t>
            </a:r>
            <a:r>
              <a:rPr lang="ru-RU" sz="2000" dirty="0"/>
              <a:t>для сверки. Расхождением в </a:t>
            </a:r>
            <a:r>
              <a:rPr lang="en-US" sz="2000" b="1" dirty="0"/>
              <a:t>~1-2 </a:t>
            </a:r>
            <a:r>
              <a:rPr lang="ru-RU" sz="2000" b="1" dirty="0"/>
              <a:t>доллара </a:t>
            </a:r>
            <a:r>
              <a:rPr lang="ru-RU" sz="2000" dirty="0"/>
              <a:t>можно </a:t>
            </a:r>
            <a:r>
              <a:rPr lang="ru-RU" sz="2000" b="1" dirty="0"/>
              <a:t>пренебречь</a:t>
            </a:r>
            <a:r>
              <a:rPr lang="ru-RU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.ilovecoding.org/thumb/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7" y="1321395"/>
            <a:ext cx="2713647" cy="152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735960" y="1500822"/>
            <a:ext cx="8135" cy="5113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0.gstatic.com/images?q=tbn:ANd9GcQWW25Ap5zGnrRDp1teuU5JtKiPQcI2pViMcQ-hadG1OEGSdzMy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" y="1850861"/>
            <a:ext cx="3982940" cy="39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Результат пошуку зображень за запитом &quot;javascrip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3" y="4099910"/>
            <a:ext cx="2194790" cy="219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067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 программировании и веб-разработке с применением языка </a:t>
            </a:r>
            <a:r>
              <a:rPr lang="en-US" sz="2800" b="1" dirty="0"/>
              <a:t>JavaScript</a:t>
            </a:r>
            <a:endParaRPr lang="uk-UA" sz="2800" b="1" dirty="0"/>
          </a:p>
        </p:txBody>
      </p:sp>
      <p:pic>
        <p:nvPicPr>
          <p:cNvPr id="16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90" y="4543297"/>
            <a:ext cx="2655655" cy="15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Файл:V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13" y="4680585"/>
            <a:ext cx="1677104" cy="1677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ьтат пошуку зображень за запитом &quot;AJAX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31" y="1576646"/>
            <a:ext cx="2113683" cy="10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se — Вікіпедія">
            <a:extLst>
              <a:ext uri="{FF2B5EF4-FFF2-40B4-BE49-F238E27FC236}">
                <a16:creationId xmlns:a16="http://schemas.microsoft.com/office/drawing/2014/main" id="{2BE60026-042D-4802-8C81-E493A6A0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357"/>
            <a:ext cx="5611326" cy="1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76B638-AEF9-4C10-8AC8-C6581D5F9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31" y="4793830"/>
            <a:ext cx="1316359" cy="13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>
                <a:solidFill>
                  <a:schemeClr val="bg1"/>
                </a:solidFill>
              </a:rPr>
              <a:t>Поехали!</a:t>
            </a:r>
            <a:endParaRPr lang="uk-U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80/1*b5FTRQ8gJefhdFVIpE1x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0" y="533400"/>
            <a:ext cx="12192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66700"/>
            <a:ext cx="317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ECMAScript</a:t>
            </a:r>
            <a:endParaRPr lang="uk-UA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4026" y="266699"/>
            <a:ext cx="2732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JavaScript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34356" y="6174264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Спецификация…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904" y="6174264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…и её реализация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432F7-0920-4269-A6D1-62E318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5" y="1544397"/>
            <a:ext cx="5021391" cy="3769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F23C7-DB9B-4E95-97B0-CE7D4B4A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3" y="1231901"/>
            <a:ext cx="2197099" cy="21970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8E5E34-15E5-4C70-93EC-E2DFF944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55" y="1231901"/>
            <a:ext cx="2197100" cy="2197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3C3A19-9B1C-4A74-A55D-0CF8BA28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2" y="3652135"/>
            <a:ext cx="2314445" cy="2298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Футбольный мяч КОЖАНЫЙ белый, цена 750 грн., купить в Одессе — Prom.ua  (ID#885194353)">
            <a:extLst>
              <a:ext uri="{FF2B5EF4-FFF2-40B4-BE49-F238E27FC236}">
                <a16:creationId xmlns:a16="http://schemas.microsoft.com/office/drawing/2014/main" id="{D12D3372-8FB8-4092-A6DD-A5B78F71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57" y="3429000"/>
            <a:ext cx="2421512" cy="2578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40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2106</Words>
  <Application>Microsoft Office PowerPoint</Application>
  <PresentationFormat>Широкий екран</PresentationFormat>
  <Paragraphs>184</Paragraphs>
  <Slides>58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Rozetka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Операторы break и continue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Каждое домашнее задание оформляйте в виде отдельного репозитория на GitHub, в названии которого укажите код задания (например:  A1 Federal Tax)</vt:lpstr>
      <vt:lpstr>Домашнее задание #A.1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2021-09-30T17:15:29Z</dcterms:modified>
</cp:coreProperties>
</file>